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56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3F81C"/>
    <a:srgbClr val="FF0D0D"/>
    <a:srgbClr val="06881F"/>
    <a:srgbClr val="FF0066"/>
    <a:srgbClr val="CC00CC"/>
    <a:srgbClr val="009242"/>
    <a:srgbClr val="00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55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D790-8033-4D03-824C-4D32ECC5CC23}" type="datetimeFigureOut">
              <a:rPr lang="it-IT" smtClean="0"/>
              <a:t>17/03/2018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143-31EB-4D0C-AB4B-380A44443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12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D790-8033-4D03-824C-4D32ECC5CC23}" type="datetimeFigureOut">
              <a:rPr lang="it-IT" smtClean="0"/>
              <a:t>17/03/2018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143-31EB-4D0C-AB4B-380A44443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65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D790-8033-4D03-824C-4D32ECC5CC23}" type="datetimeFigureOut">
              <a:rPr lang="it-IT" smtClean="0"/>
              <a:t>17/03/2018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143-31EB-4D0C-AB4B-380A44443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84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D790-8033-4D03-824C-4D32ECC5CC23}" type="datetimeFigureOut">
              <a:rPr lang="it-IT" smtClean="0"/>
              <a:t>17/03/2018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143-31EB-4D0C-AB4B-380A44443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61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D790-8033-4D03-824C-4D32ECC5CC23}" type="datetimeFigureOut">
              <a:rPr lang="it-IT" smtClean="0"/>
              <a:t>17/03/2018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143-31EB-4D0C-AB4B-380A44443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1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D790-8033-4D03-824C-4D32ECC5CC23}" type="datetimeFigureOut">
              <a:rPr lang="it-IT" smtClean="0"/>
              <a:t>17/03/2018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143-31EB-4D0C-AB4B-380A44443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57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D790-8033-4D03-824C-4D32ECC5CC23}" type="datetimeFigureOut">
              <a:rPr lang="it-IT" smtClean="0"/>
              <a:t>17/03/2018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143-31EB-4D0C-AB4B-380A44443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41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D790-8033-4D03-824C-4D32ECC5CC23}" type="datetimeFigureOut">
              <a:rPr lang="it-IT" smtClean="0"/>
              <a:t>17/03/2018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143-31EB-4D0C-AB4B-380A44443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08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D790-8033-4D03-824C-4D32ECC5CC23}" type="datetimeFigureOut">
              <a:rPr lang="it-IT" smtClean="0"/>
              <a:t>17/03/2018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143-31EB-4D0C-AB4B-380A44443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20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D790-8033-4D03-824C-4D32ECC5CC23}" type="datetimeFigureOut">
              <a:rPr lang="it-IT" smtClean="0"/>
              <a:t>17/03/2018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143-31EB-4D0C-AB4B-380A44443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75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D790-8033-4D03-824C-4D32ECC5CC23}" type="datetimeFigureOut">
              <a:rPr lang="it-IT" smtClean="0"/>
              <a:t>17/03/2018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9143-31EB-4D0C-AB4B-380A44443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69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CD790-8033-4D03-824C-4D32ECC5CC23}" type="datetimeFigureOut">
              <a:rPr lang="it-IT" smtClean="0"/>
              <a:t>17/03/2018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99143-31EB-4D0C-AB4B-380A44443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45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3306" y="218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Sofocle, </a:t>
            </a:r>
            <a:r>
              <a:rPr lang="it-IT" sz="32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Edipo a Colono</a:t>
            </a:r>
            <a:r>
              <a:rPr lang="it-IT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v.46</a:t>
            </a:r>
            <a:r>
              <a:rPr lang="it-IT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br>
              <a:rPr lang="it-IT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riferimento ad una realtà scenica?</a:t>
            </a:r>
            <a:endParaRPr lang="it-IT" sz="32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/>
          <a:stretch/>
        </p:blipFill>
        <p:spPr>
          <a:xfrm>
            <a:off x="1474861" y="1839075"/>
            <a:ext cx="4914661" cy="4680619"/>
          </a:xfrm>
        </p:spPr>
      </p:pic>
      <p:sp>
        <p:nvSpPr>
          <p:cNvPr id="5" name="Parentesi quadra aperta 4"/>
          <p:cNvSpPr/>
          <p:nvPr/>
        </p:nvSpPr>
        <p:spPr>
          <a:xfrm>
            <a:off x="2298087" y="2684225"/>
            <a:ext cx="154546" cy="437882"/>
          </a:xfrm>
          <a:prstGeom prst="leftBracket">
            <a:avLst/>
          </a:prstGeom>
          <a:ln w="44450">
            <a:solidFill>
              <a:srgbClr val="FF0D0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Parentesi quadra chiusa 5"/>
          <p:cNvSpPr/>
          <p:nvPr/>
        </p:nvSpPr>
        <p:spPr>
          <a:xfrm>
            <a:off x="5086662" y="2693941"/>
            <a:ext cx="85725" cy="437882"/>
          </a:xfrm>
          <a:prstGeom prst="rightBracket">
            <a:avLst/>
          </a:prstGeom>
          <a:ln w="44450">
            <a:solidFill>
              <a:srgbClr val="FF0D0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6449442" y="1795265"/>
            <a:ext cx="4432641" cy="4724429"/>
            <a:chOff x="6422693" y="1531992"/>
            <a:chExt cx="4808242" cy="4987702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" t="41666" r="4657" b="2362"/>
            <a:stretch/>
          </p:blipFill>
          <p:spPr>
            <a:xfrm>
              <a:off x="6422693" y="1531992"/>
              <a:ext cx="4808242" cy="4987702"/>
            </a:xfrm>
            <a:prstGeom prst="roundRect">
              <a:avLst>
                <a:gd name="adj" fmla="val 10807"/>
              </a:avLst>
            </a:prstGeom>
          </p:spPr>
        </p:pic>
        <p:sp>
          <p:nvSpPr>
            <p:cNvPr id="8" name="Parentesi quadra chiusa 7"/>
            <p:cNvSpPr/>
            <p:nvPr/>
          </p:nvSpPr>
          <p:spPr>
            <a:xfrm>
              <a:off x="10020993" y="2539324"/>
              <a:ext cx="85724" cy="437882"/>
            </a:xfrm>
            <a:prstGeom prst="rightBracket">
              <a:avLst/>
            </a:prstGeom>
            <a:ln w="44450">
              <a:solidFill>
                <a:srgbClr val="FF0D0D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Parentesi quadra aperta 9"/>
            <p:cNvSpPr/>
            <p:nvPr/>
          </p:nvSpPr>
          <p:spPr>
            <a:xfrm>
              <a:off x="6889901" y="2479695"/>
              <a:ext cx="154545" cy="437882"/>
            </a:xfrm>
            <a:prstGeom prst="leftBracket">
              <a:avLst/>
            </a:prstGeom>
            <a:ln w="44450">
              <a:solidFill>
                <a:srgbClr val="FF0D0D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7396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Nascono a</a:t>
            </a:r>
            <a:r>
              <a:rPr lang="it-IT" sz="4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ltri </a:t>
            </a:r>
            <a:r>
              <a:rPr lang="it-IT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problemi</a:t>
            </a:r>
            <a:r>
              <a:rPr lang="it-IT" sz="4200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endParaRPr lang="it-IT" sz="4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36465"/>
            <a:ext cx="10515600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it-IT" dirty="0" smtClean="0">
                <a:latin typeface="Cambria" panose="02040503050406030204" pitchFamily="18" charset="0"/>
              </a:rPr>
              <a:t>Se il segnal</a:t>
            </a:r>
            <a:r>
              <a:rPr lang="it-IT" dirty="0" smtClean="0">
                <a:latin typeface="Cambria" panose="02040503050406030204" pitchFamily="18" charset="0"/>
              </a:rPr>
              <a:t>e è arrivare nel santuario delle </a:t>
            </a:r>
            <a:r>
              <a:rPr lang="el-GR" dirty="0">
                <a:latin typeface="Cambria" panose="02040503050406030204" pitchFamily="18" charset="0"/>
              </a:rPr>
              <a:t>Σεμναί</a:t>
            </a:r>
            <a:r>
              <a:rPr lang="it-IT" dirty="0" smtClean="0">
                <a:latin typeface="Cambria" panose="02040503050406030204" pitchFamily="18" charset="0"/>
              </a:rPr>
              <a:t>, come fa Edipo ad essere sicuro che di essere nel </a:t>
            </a:r>
            <a:r>
              <a:rPr lang="it-IT" b="1" dirty="0" smtClean="0">
                <a:latin typeface="Cambria" panose="02040503050406030204" pitchFamily="18" charset="0"/>
              </a:rPr>
              <a:t>luogo giusto</a:t>
            </a:r>
            <a:r>
              <a:rPr lang="it-IT" dirty="0" smtClean="0">
                <a:latin typeface="Cambria" panose="02040503050406030204" pitchFamily="18" charset="0"/>
              </a:rPr>
              <a:t>? </a:t>
            </a:r>
          </a:p>
          <a:p>
            <a:pPr marL="0" indent="0">
              <a:buNone/>
            </a:pPr>
            <a:endParaRPr lang="it-IT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it-IT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it-IT" b="1" dirty="0" smtClean="0">
                <a:latin typeface="Cambria" panose="02040503050406030204" pitchFamily="18" charset="0"/>
              </a:rPr>
              <a:t>T</a:t>
            </a:r>
            <a:r>
              <a:rPr lang="it-IT" b="1" dirty="0" smtClean="0">
                <a:latin typeface="Cambria" panose="02040503050406030204" pitchFamily="18" charset="0"/>
              </a:rPr>
              <a:t>uttavia </a:t>
            </a:r>
            <a:r>
              <a:rPr lang="it-IT" dirty="0" err="1" smtClean="0">
                <a:latin typeface="Cambria" panose="02040503050406030204" pitchFamily="18" charset="0"/>
              </a:rPr>
              <a:t>vv</a:t>
            </a:r>
            <a:r>
              <a:rPr lang="it-IT" dirty="0" smtClean="0">
                <a:latin typeface="Cambria" panose="02040503050406030204" pitchFamily="18" charset="0"/>
              </a:rPr>
              <a:t>. 95-101: Edipo sarebbe stato guidato dalle </a:t>
            </a:r>
            <a:r>
              <a:rPr lang="it-IT" dirty="0" err="1" smtClean="0">
                <a:latin typeface="Cambria" panose="02040503050406030204" pitchFamily="18" charset="0"/>
              </a:rPr>
              <a:t>Eumenidi</a:t>
            </a:r>
            <a:r>
              <a:rPr lang="it-IT" dirty="0">
                <a:latin typeface="Cambria" panose="02040503050406030204" pitchFamily="18" charset="0"/>
              </a:rPr>
              <a:t>.</a:t>
            </a:r>
            <a:endParaRPr lang="it-IT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4662" y="975393"/>
            <a:ext cx="10295022" cy="5633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latin typeface="Cambria" panose="02040503050406030204" pitchFamily="18" charset="0"/>
              </a:rPr>
              <a:t>2)</a:t>
            </a:r>
            <a:r>
              <a:rPr lang="it-IT" dirty="0" smtClean="0">
                <a:latin typeface="Cambria" panose="02040503050406030204" pitchFamily="18" charset="0"/>
              </a:rPr>
              <a:t> Apollo (</a:t>
            </a:r>
            <a:r>
              <a:rPr lang="it-IT" dirty="0" err="1" smtClean="0">
                <a:latin typeface="Cambria" panose="02040503050406030204" pitchFamily="18" charset="0"/>
              </a:rPr>
              <a:t>vv</a:t>
            </a:r>
            <a:r>
              <a:rPr lang="it-IT" dirty="0" smtClean="0">
                <a:latin typeface="Cambria" panose="02040503050406030204" pitchFamily="18" charset="0"/>
              </a:rPr>
              <a:t>. 94-95) ha promesso dei </a:t>
            </a:r>
            <a:r>
              <a:rPr lang="it-IT" b="1" dirty="0" smtClean="0">
                <a:latin typeface="Cambria" panose="02040503050406030204" pitchFamily="18" charset="0"/>
              </a:rPr>
              <a:t>segnali</a:t>
            </a:r>
            <a:r>
              <a:rPr lang="it-IT" dirty="0" smtClean="0">
                <a:latin typeface="Cambria" panose="02040503050406030204" pitchFamily="18" charset="0"/>
              </a:rPr>
              <a:t>: dove sono?</a:t>
            </a:r>
          </a:p>
          <a:p>
            <a:pPr marL="0" indent="0">
              <a:buNone/>
            </a:pPr>
            <a:endParaRPr lang="it-IT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it-IT" b="1" dirty="0" smtClean="0">
                <a:latin typeface="Cambria" panose="02040503050406030204" pitchFamily="18" charset="0"/>
              </a:rPr>
              <a:t>Profezia di Apollo </a:t>
            </a:r>
            <a:r>
              <a:rPr lang="it-IT" dirty="0" smtClean="0">
                <a:latin typeface="Cambria" panose="02040503050406030204" pitchFamily="18" charset="0"/>
              </a:rPr>
              <a:t>(</a:t>
            </a:r>
            <a:r>
              <a:rPr lang="it-IT" dirty="0" err="1" smtClean="0">
                <a:latin typeface="Cambria" panose="02040503050406030204" pitchFamily="18" charset="0"/>
              </a:rPr>
              <a:t>vv</a:t>
            </a:r>
            <a:r>
              <a:rPr lang="it-IT" dirty="0" smtClean="0">
                <a:latin typeface="Cambria" panose="02040503050406030204" pitchFamily="18" charset="0"/>
              </a:rPr>
              <a:t>. 87-95):</a:t>
            </a:r>
          </a:p>
          <a:p>
            <a:pPr marL="0" indent="0">
              <a:buNone/>
            </a:pPr>
            <a:endParaRPr lang="it-IT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it-IT" dirty="0" smtClean="0">
                <a:latin typeface="Cambria" panose="02040503050406030204" pitchFamily="18" charset="0"/>
              </a:rPr>
              <a:t>- luogo lontano (</a:t>
            </a:r>
            <a:r>
              <a:rPr lang="el-GR" dirty="0">
                <a:latin typeface="Cambria" panose="02040503050406030204" pitchFamily="18" charset="0"/>
              </a:rPr>
              <a:t>χώραν </a:t>
            </a:r>
            <a:r>
              <a:rPr lang="el-GR" dirty="0" smtClean="0">
                <a:latin typeface="Cambria" panose="02040503050406030204" pitchFamily="18" charset="0"/>
              </a:rPr>
              <a:t>τερμίαν</a:t>
            </a:r>
            <a:r>
              <a:rPr lang="it-IT" dirty="0" smtClean="0">
                <a:latin typeface="Cambria" panose="02040503050406030204" pitchFamily="18" charset="0"/>
              </a:rPr>
              <a:t>): c’è!</a:t>
            </a:r>
          </a:p>
          <a:p>
            <a:pPr>
              <a:buFontTx/>
              <a:buChar char="-"/>
            </a:pPr>
            <a:r>
              <a:rPr lang="el-GR" dirty="0" smtClean="0">
                <a:latin typeface="Cambria" panose="02040503050406030204" pitchFamily="18" charset="0"/>
              </a:rPr>
              <a:t>θεῶν σεμνῶν</a:t>
            </a:r>
            <a:r>
              <a:rPr lang="it-IT" dirty="0" smtClean="0">
                <a:latin typeface="Cambria" panose="02040503050406030204" pitchFamily="18" charset="0"/>
              </a:rPr>
              <a:t>: ci sono!</a:t>
            </a:r>
          </a:p>
          <a:p>
            <a:pPr>
              <a:buFontTx/>
              <a:buChar char="-"/>
            </a:pPr>
            <a:r>
              <a:rPr lang="el-GR" dirty="0" smtClean="0">
                <a:latin typeface="Cambria" panose="02040503050406030204" pitchFamily="18" charset="0"/>
              </a:rPr>
              <a:t>ἕδραν </a:t>
            </a:r>
            <a:r>
              <a:rPr lang="it-IT" dirty="0" smtClean="0">
                <a:latin typeface="Cambria" panose="02040503050406030204" pitchFamily="18" charset="0"/>
              </a:rPr>
              <a:t>(vuol dire anche «seggio», cfr. v.19): c’è!</a:t>
            </a:r>
          </a:p>
          <a:p>
            <a:pPr>
              <a:buFontTx/>
              <a:buChar char="-"/>
            </a:pPr>
            <a:r>
              <a:rPr lang="it-IT" dirty="0" smtClean="0">
                <a:latin typeface="Cambria" panose="02040503050406030204" pitchFamily="18" charset="0"/>
              </a:rPr>
              <a:t>segnali (</a:t>
            </a:r>
            <a:r>
              <a:rPr lang="el-GR" dirty="0">
                <a:latin typeface="Cambria" panose="02040503050406030204" pitchFamily="18" charset="0"/>
              </a:rPr>
              <a:t>σημεῖα </a:t>
            </a:r>
            <a:r>
              <a:rPr lang="it-IT" dirty="0" smtClean="0">
                <a:latin typeface="Cambria" panose="02040503050406030204" pitchFamily="18" charset="0"/>
              </a:rPr>
              <a:t>[…] </a:t>
            </a:r>
            <a:r>
              <a:rPr lang="el-GR" dirty="0" smtClean="0">
                <a:latin typeface="Cambria" panose="02040503050406030204" pitchFamily="18" charset="0"/>
              </a:rPr>
              <a:t>ἢ </a:t>
            </a:r>
            <a:r>
              <a:rPr lang="el-GR" dirty="0">
                <a:latin typeface="Cambria" panose="02040503050406030204" pitchFamily="18" charset="0"/>
              </a:rPr>
              <a:t>σεισμὸν ἢ βροντήν τιν᾽ ἢ Διὸς </a:t>
            </a:r>
            <a:r>
              <a:rPr lang="el-GR" dirty="0" smtClean="0">
                <a:latin typeface="Cambria" panose="02040503050406030204" pitchFamily="18" charset="0"/>
              </a:rPr>
              <a:t>σέλας</a:t>
            </a:r>
            <a:r>
              <a:rPr lang="it-IT" dirty="0" smtClean="0">
                <a:latin typeface="Cambria" panose="02040503050406030204" pitchFamily="18" charset="0"/>
              </a:rPr>
              <a:t>):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  <a:latin typeface="Cambria" panose="02040503050406030204" pitchFamily="18" charset="0"/>
              </a:rPr>
              <a:t>dove sono??</a:t>
            </a:r>
          </a:p>
          <a:p>
            <a:pPr marL="0" indent="0">
              <a:buNone/>
            </a:pPr>
            <a:endParaRPr lang="it-IT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it-IT" dirty="0" smtClean="0">
                <a:latin typeface="Cambria" panose="02040503050406030204" pitchFamily="18" charset="0"/>
              </a:rPr>
              <a:t>Gli spettatori ne avrebbero notato la mancanza…</a:t>
            </a:r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1316" y="304799"/>
            <a:ext cx="10515600" cy="205338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Proposta</a:t>
            </a:r>
            <a:r>
              <a:rPr lang="it-IT" b="1" dirty="0" smtClean="0">
                <a:latin typeface="+mn-lt"/>
                <a:cs typeface="Courier New" panose="02070309020205020404" pitchFamily="49" charset="0"/>
              </a:rPr>
              <a:t>:</a:t>
            </a:r>
            <a:r>
              <a:rPr lang="it-IT" dirty="0" smtClean="0">
                <a:latin typeface="+mn-lt"/>
                <a:cs typeface="Courier New" panose="02070309020205020404" pitchFamily="49" charset="0"/>
              </a:rPr>
              <a:t/>
            </a:r>
            <a:br>
              <a:rPr lang="it-IT" dirty="0" smtClean="0">
                <a:latin typeface="+mn-lt"/>
                <a:cs typeface="Courier New" panose="02070309020205020404" pitchFamily="49" charset="0"/>
              </a:rPr>
            </a:br>
            <a:r>
              <a:rPr lang="it-IT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it-IT" sz="2800" dirty="0">
              <a:latin typeface="Cambria" panose="020405030504060302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3821" y="3192381"/>
            <a:ext cx="10515600" cy="2823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latin typeface="Cambria" panose="02040503050406030204" pitchFamily="18" charset="0"/>
                <a:cs typeface="Courier New" panose="02070309020205020404" pitchFamily="49" charset="0"/>
              </a:rPr>
              <a:t>Riguardo ai </a:t>
            </a:r>
            <a:r>
              <a:rPr lang="el-GR" b="1" dirty="0">
                <a:latin typeface="Cambria" panose="02040503050406030204" pitchFamily="18" charset="0"/>
              </a:rPr>
              <a:t>σημεῖα</a:t>
            </a:r>
            <a:r>
              <a:rPr lang="it-IT" dirty="0">
                <a:latin typeface="Cambria" panose="02040503050406030204" pitchFamily="18" charset="0"/>
              </a:rPr>
              <a:t>:</a:t>
            </a:r>
            <a:endParaRPr lang="it-IT" dirty="0" smtClean="0">
              <a:latin typeface="Cambria" panose="02040503050406030204" pitchFamily="18" charset="0"/>
            </a:endParaRPr>
          </a:p>
          <a:p>
            <a:pPr>
              <a:buFontTx/>
              <a:buChar char="-"/>
            </a:pPr>
            <a:endParaRPr lang="it-IT" dirty="0">
              <a:latin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it-IT" dirty="0" smtClean="0">
                <a:latin typeface="Cambria" panose="02040503050406030204" pitchFamily="18" charset="0"/>
              </a:rPr>
              <a:t>Prima o dopo i </a:t>
            </a:r>
            <a:r>
              <a:rPr lang="it-IT" dirty="0" err="1" smtClean="0">
                <a:latin typeface="Cambria" panose="02040503050406030204" pitchFamily="18" charset="0"/>
              </a:rPr>
              <a:t>vv</a:t>
            </a:r>
            <a:r>
              <a:rPr lang="it-IT" dirty="0" smtClean="0">
                <a:latin typeface="Cambria" panose="02040503050406030204" pitchFamily="18" charset="0"/>
              </a:rPr>
              <a:t>. 44-45?</a:t>
            </a:r>
          </a:p>
          <a:p>
            <a:pPr>
              <a:buFontTx/>
              <a:buChar char="-"/>
            </a:pPr>
            <a:r>
              <a:rPr lang="it-IT" dirty="0" smtClean="0">
                <a:latin typeface="Cambria" panose="02040503050406030204" pitchFamily="18" charset="0"/>
              </a:rPr>
              <a:t>Uno o più segni?</a:t>
            </a:r>
          </a:p>
          <a:p>
            <a:pPr marL="0" indent="0">
              <a:buNone/>
            </a:pPr>
            <a:r>
              <a:rPr lang="it-IT" dirty="0" smtClean="0">
                <a:latin typeface="Cambria" panose="02040503050406030204" pitchFamily="18" charset="0"/>
              </a:rPr>
              <a:t>- Si potevano produrre lampi?</a:t>
            </a:r>
            <a:endParaRPr lang="it-IT" dirty="0">
              <a:latin typeface="Cambria" panose="020405030504060302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46483" y="1331493"/>
            <a:ext cx="10539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e </a:t>
            </a:r>
            <a:r>
              <a:rPr lang="it-IT" sz="2800" dirty="0">
                <a:latin typeface="Cambria" panose="02040503050406030204" pitchFamily="18" charset="0"/>
                <a:cs typeface="Courier New" panose="02070309020205020404" pitchFamily="49" charset="0"/>
              </a:rPr>
              <a:t>se </a:t>
            </a:r>
            <a:r>
              <a:rPr lang="el-GR" sz="2800" b="1" dirty="0">
                <a:latin typeface="Cambria" panose="02040503050406030204" pitchFamily="18" charset="0"/>
              </a:rPr>
              <a:t>τί δ᾽ ἐστὶ τοῦτο;</a:t>
            </a:r>
            <a:r>
              <a:rPr lang="it-IT" sz="2800" b="1" dirty="0">
                <a:latin typeface="Cambria" panose="02040503050406030204" pitchFamily="18" charset="0"/>
              </a:rPr>
              <a:t> </a:t>
            </a:r>
            <a:r>
              <a:rPr lang="it-IT" sz="2800" dirty="0">
                <a:latin typeface="Cambria" panose="02040503050406030204" pitchFamily="18" charset="0"/>
              </a:rPr>
              <a:t>e </a:t>
            </a:r>
            <a:r>
              <a:rPr lang="el-GR" sz="2800" b="1" dirty="0">
                <a:latin typeface="Cambria" panose="02040503050406030204" pitchFamily="18" charset="0"/>
              </a:rPr>
              <a:t>σύνθημα</a:t>
            </a:r>
            <a:r>
              <a:rPr lang="it-IT" sz="2800" dirty="0">
                <a:latin typeface="Cambria" panose="02040503050406030204" pitchFamily="18" charset="0"/>
              </a:rPr>
              <a:t> </a:t>
            </a:r>
            <a:r>
              <a:rPr lang="it-IT" sz="2800" dirty="0">
                <a:latin typeface="Cambria" panose="02040503050406030204" pitchFamily="18" charset="0"/>
                <a:cs typeface="Courier New" panose="02070309020205020404" pitchFamily="49" charset="0"/>
              </a:rPr>
              <a:t>si riferissero ad una realtà scenica?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7268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63" y="886818"/>
            <a:ext cx="5618248" cy="465086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673266" y="5788947"/>
            <a:ext cx="7096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chemeClr val="bg1"/>
                </a:solidFill>
              </a:rPr>
              <a:t>Edipo a Colono, </a:t>
            </a:r>
            <a:r>
              <a:rPr lang="it-IT" sz="2400" dirty="0" smtClean="0">
                <a:solidFill>
                  <a:schemeClr val="bg1"/>
                </a:solidFill>
              </a:rPr>
              <a:t>Jean-Antoine-</a:t>
            </a:r>
            <a:r>
              <a:rPr lang="it-IT" sz="2400" dirty="0" err="1" smtClean="0">
                <a:solidFill>
                  <a:schemeClr val="bg1"/>
                </a:solidFill>
              </a:rPr>
              <a:t>Théodore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Giroust</a:t>
            </a:r>
            <a:r>
              <a:rPr lang="it-IT" sz="2400" dirty="0" smtClean="0">
                <a:solidFill>
                  <a:schemeClr val="bg1"/>
                </a:solidFill>
              </a:rPr>
              <a:t> (1788)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0328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</a:t>
            </a:r>
            <a:r>
              <a:rPr lang="it-IT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Due </a:t>
            </a:r>
            <a:r>
              <a:rPr lang="it-IT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punti</a:t>
            </a:r>
            <a:r>
              <a:rPr lang="it-IT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problematici:</a:t>
            </a:r>
            <a:endParaRPr lang="it-IT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36868"/>
            <a:ext cx="10515600" cy="120633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it-IT" dirty="0" smtClean="0">
                <a:latin typeface="Cambria" panose="02040503050406030204" pitchFamily="18" charset="0"/>
              </a:rPr>
              <a:t>A cosa si riferisce il </a:t>
            </a:r>
            <a:r>
              <a:rPr lang="el-GR" dirty="0" smtClean="0">
                <a:latin typeface="Cambria" panose="02040503050406030204" pitchFamily="18" charset="0"/>
              </a:rPr>
              <a:t>τοῦτο</a:t>
            </a:r>
            <a:r>
              <a:rPr lang="it-IT" dirty="0" smtClean="0">
                <a:latin typeface="Cambria" panose="02040503050406030204" pitchFamily="18" charset="0"/>
              </a:rPr>
              <a:t>?</a:t>
            </a:r>
          </a:p>
          <a:p>
            <a:pPr marL="514350" indent="-514350">
              <a:buAutoNum type="arabicParenR"/>
            </a:pPr>
            <a:r>
              <a:rPr lang="it-IT" dirty="0" smtClean="0">
                <a:latin typeface="Cambria" panose="02040503050406030204" pitchFamily="18" charset="0"/>
              </a:rPr>
              <a:t>Cosa significano </a:t>
            </a:r>
            <a:r>
              <a:rPr lang="el-GR" dirty="0" smtClean="0">
                <a:latin typeface="Cambria" panose="02040503050406030204" pitchFamily="18" charset="0"/>
              </a:rPr>
              <a:t>ξυμφορά</a:t>
            </a:r>
            <a:r>
              <a:rPr lang="it-IT" dirty="0" smtClean="0">
                <a:latin typeface="Cambria" panose="02040503050406030204" pitchFamily="18" charset="0"/>
              </a:rPr>
              <a:t> e </a:t>
            </a:r>
            <a:r>
              <a:rPr lang="el-GR" dirty="0" smtClean="0">
                <a:latin typeface="Cambria" panose="02040503050406030204" pitchFamily="18" charset="0"/>
              </a:rPr>
              <a:t>ξύνθημα</a:t>
            </a:r>
            <a:r>
              <a:rPr lang="it-IT" dirty="0" smtClean="0">
                <a:latin typeface="Cambria" panose="02040503050406030204" pitchFamily="18" charset="0"/>
              </a:rPr>
              <a:t>?</a:t>
            </a:r>
            <a:endParaRPr lang="it-IT" dirty="0">
              <a:latin typeface="Cambria" panose="02040503050406030204" pitchFamily="18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38200" y="2964615"/>
            <a:ext cx="10515600" cy="2451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</a:t>
            </a:r>
            <a:r>
              <a:rPr lang="it-IT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Cosa dicono gli </a:t>
            </a:r>
            <a:r>
              <a:rPr lang="it-IT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apparati</a:t>
            </a:r>
            <a:r>
              <a:rPr lang="it-IT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endParaRPr lang="it-IT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Niente (o niente di utile per la nostra ricerca)…</a:t>
            </a:r>
          </a:p>
          <a:p>
            <a:endParaRPr lang="it-IT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0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1" y="962526"/>
            <a:ext cx="10515599" cy="5071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Edizioni </a:t>
            </a:r>
            <a:r>
              <a:rPr lang="it-IT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critiche consultate: </a:t>
            </a:r>
            <a:endParaRPr lang="it-IT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20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G. Avezz</a:t>
            </a:r>
            <a:r>
              <a:rPr lang="it-IT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ù</a:t>
            </a:r>
            <a:r>
              <a:rPr lang="it-IT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-G. </a:t>
            </a:r>
            <a:r>
              <a:rPr lang="it-IT" sz="24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Guidorizzi</a:t>
            </a:r>
            <a:r>
              <a:rPr lang="it-IT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-G. Cerri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Sofocle. Edipo a Colono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Milano 2008;</a:t>
            </a:r>
          </a:p>
          <a:p>
            <a:pPr marL="0" indent="0">
              <a:buNone/>
            </a:pPr>
            <a:r>
              <a:rPr lang="it-IT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H. Lloyd-Jones-N.G. Wilson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Sophoclis</a:t>
            </a:r>
            <a:r>
              <a:rPr lang="it-IT" sz="2400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fabulae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Oxford, Clarendon Press, 1990, 355-431; </a:t>
            </a:r>
          </a:p>
          <a:p>
            <a:pPr marL="0" indent="0">
              <a:buNone/>
            </a:pPr>
            <a:r>
              <a:rPr lang="it-IT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R.D. </a:t>
            </a:r>
            <a:r>
              <a:rPr lang="it-IT" sz="24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Dawe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Sophocles</a:t>
            </a:r>
            <a:r>
              <a:rPr lang="it-IT" sz="2400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it-IT" sz="2400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Oedipus</a:t>
            </a:r>
            <a:r>
              <a:rPr lang="it-IT" sz="2400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Coloneus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StuttgartLeipzig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Teubner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1996</a:t>
            </a:r>
            <a:r>
              <a:rPr lang="it-IT" sz="2400" baseline="30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(19791 , 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19852); </a:t>
            </a:r>
            <a:endParaRPr lang="it-IT" sz="24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it-IT" sz="24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Dain</a:t>
            </a:r>
            <a:r>
              <a:rPr lang="it-IT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-P. </a:t>
            </a:r>
            <a:r>
              <a:rPr lang="it-IT" sz="24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Mazon</a:t>
            </a:r>
            <a:r>
              <a:rPr lang="it-IT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-J. </a:t>
            </a:r>
            <a:r>
              <a:rPr lang="it-IT" sz="24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Irigoin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Sophocle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III, Paris 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1999</a:t>
            </a:r>
            <a:r>
              <a:rPr lang="it-IT" sz="2400" baseline="30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(1960, 1967), 67-154; </a:t>
            </a:r>
          </a:p>
          <a:p>
            <a:pPr marL="0" indent="0">
              <a:buNone/>
            </a:pPr>
            <a:r>
              <a:rPr lang="it-IT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A. Colonna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Sophoclis</a:t>
            </a:r>
            <a:r>
              <a:rPr lang="it-IT" sz="2400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Fabulae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III. </a:t>
            </a:r>
            <a:r>
              <a:rPr lang="it-IT" sz="2400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Philoctetes</a:t>
            </a:r>
            <a:r>
              <a:rPr lang="it-IT" sz="2400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Oedipus</a:t>
            </a:r>
            <a:r>
              <a:rPr lang="it-IT" sz="2400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Coloneus</a:t>
            </a:r>
            <a:r>
              <a:rPr lang="it-IT" sz="2400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Indices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Augustae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Taurinorum</a:t>
            </a:r>
            <a:r>
              <a:rPr lang="it-IT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1983, 73-168, 174-177.</a:t>
            </a:r>
            <a:endParaRPr lang="it-IT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9513" y="206765"/>
            <a:ext cx="10779851" cy="1325563"/>
          </a:xfrm>
        </p:spPr>
        <p:txBody>
          <a:bodyPr/>
          <a:lstStyle/>
          <a:p>
            <a:pPr algn="ctr"/>
            <a:r>
              <a:rPr lang="it-IT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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it-IT" sz="36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Cosa dicono le </a:t>
            </a:r>
            <a:r>
              <a:rPr lang="it-IT" sz="3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</a:t>
            </a:r>
            <a:r>
              <a:rPr lang="it-IT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raduzioni?</a:t>
            </a:r>
            <a:endParaRPr lang="it-IT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820167"/>
              </p:ext>
            </p:extLst>
          </p:nvPr>
        </p:nvGraphicFramePr>
        <p:xfrm>
          <a:off x="1134059" y="2544833"/>
          <a:ext cx="10130757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251"/>
                <a:gridCol w="1447251"/>
                <a:gridCol w="1447251"/>
                <a:gridCol w="1447251"/>
                <a:gridCol w="1622912"/>
                <a:gridCol w="1271590"/>
                <a:gridCol w="1447251"/>
              </a:tblGrid>
              <a:tr h="403477"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b="1" dirty="0" smtClean="0"/>
                        <a:t>Cerri</a:t>
                      </a:r>
                      <a:endParaRPr lang="it-IT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b="1" dirty="0" err="1" smtClean="0"/>
                        <a:t>Rodighiero</a:t>
                      </a:r>
                      <a:endParaRPr lang="it-IT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b="1" dirty="0" err="1" smtClean="0"/>
                        <a:t>Jebb</a:t>
                      </a:r>
                      <a:endParaRPr lang="it-IT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b="1" dirty="0" err="1" smtClean="0"/>
                        <a:t>Mazon</a:t>
                      </a:r>
                      <a:endParaRPr lang="it-IT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b="1" dirty="0" smtClean="0"/>
                        <a:t>Ferrari</a:t>
                      </a:r>
                      <a:endParaRPr lang="it-IT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b="1" dirty="0" err="1" smtClean="0"/>
                        <a:t>Paduano</a:t>
                      </a:r>
                      <a:endParaRPr lang="it-IT" sz="2200" b="1" dirty="0"/>
                    </a:p>
                  </a:txBody>
                  <a:tcPr/>
                </a:tc>
              </a:tr>
              <a:tr h="994875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τί </a:t>
                      </a:r>
                      <a:r>
                        <a:rPr lang="el-GR" sz="2200" dirty="0" smtClean="0"/>
                        <a:t>δ᾽ ἐστὶ </a:t>
                      </a:r>
                      <a:r>
                        <a:rPr lang="el-GR" sz="2200" b="1" dirty="0" smtClean="0"/>
                        <a:t>τοῦτο</a:t>
                      </a:r>
                      <a:r>
                        <a:rPr lang="el-GR" sz="2200" dirty="0" smtClean="0"/>
                        <a:t>;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smtClean="0"/>
                        <a:t>E </a:t>
                      </a:r>
                      <a:r>
                        <a:rPr lang="it-IT" sz="2200" dirty="0" smtClean="0">
                          <a:solidFill>
                            <a:schemeClr val="tx1"/>
                          </a:solidFill>
                        </a:rPr>
                        <a:t>questo </a:t>
                      </a:r>
                      <a:r>
                        <a:rPr lang="it-IT" sz="2200" dirty="0" smtClean="0"/>
                        <a:t>che è?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smtClean="0"/>
                        <a:t>Ma </a:t>
                      </a:r>
                      <a:r>
                        <a:rPr lang="it-IT" sz="2200" dirty="0" smtClean="0">
                          <a:solidFill>
                            <a:schemeClr val="tx1"/>
                          </a:solidFill>
                        </a:rPr>
                        <a:t>come</a:t>
                      </a:r>
                      <a:r>
                        <a:rPr lang="it-IT" sz="2200" dirty="0" smtClean="0"/>
                        <a:t>…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err="1" smtClean="0"/>
                        <a:t>What</a:t>
                      </a:r>
                      <a:r>
                        <a:rPr lang="it-IT" sz="2200" dirty="0" smtClean="0"/>
                        <a:t> </a:t>
                      </a:r>
                      <a:r>
                        <a:rPr lang="it-IT" sz="2200" dirty="0" err="1" smtClean="0"/>
                        <a:t>does</a:t>
                      </a:r>
                      <a:r>
                        <a:rPr lang="it-IT" sz="2200" dirty="0" smtClean="0"/>
                        <a:t> </a:t>
                      </a:r>
                      <a:r>
                        <a:rPr lang="it-IT" sz="2200" dirty="0" err="1" smtClean="0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it-IT" sz="2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200" dirty="0" err="1" smtClean="0">
                          <a:solidFill>
                            <a:schemeClr val="tx1"/>
                          </a:solidFill>
                        </a:rPr>
                        <a:t>mean</a:t>
                      </a:r>
                      <a:r>
                        <a:rPr lang="it-IT" sz="2200" dirty="0" smtClean="0"/>
                        <a:t>?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err="1" smtClean="0"/>
                        <a:t>Que</a:t>
                      </a:r>
                      <a:r>
                        <a:rPr lang="it-IT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t-IT" sz="2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dis</a:t>
                      </a:r>
                      <a:r>
                        <a:rPr lang="it-IT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-tu</a:t>
                      </a:r>
                      <a:r>
                        <a:rPr lang="it-IT" sz="2200" dirty="0" smtClean="0">
                          <a:solidFill>
                            <a:srgbClr val="00D000"/>
                          </a:solidFill>
                        </a:rPr>
                        <a:t> </a:t>
                      </a:r>
                      <a:r>
                        <a:rPr lang="it-IT" sz="2200" dirty="0" smtClean="0"/>
                        <a:t>là? </a:t>
                      </a:r>
                      <a:r>
                        <a:rPr lang="it-IT" sz="2200" i="1" dirty="0" smtClean="0"/>
                        <a:t>(Che dici?)</a:t>
                      </a:r>
                      <a:endParaRPr lang="it-IT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smtClean="0"/>
                        <a:t>Cosa intendi </a:t>
                      </a:r>
                      <a:r>
                        <a:rPr lang="it-IT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dire</a:t>
                      </a:r>
                      <a:r>
                        <a:rPr lang="it-IT" sz="2200" dirty="0" smtClean="0"/>
                        <a:t>?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smtClean="0"/>
                        <a:t>Che </a:t>
                      </a:r>
                      <a:r>
                        <a:rPr lang="it-IT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dici</a:t>
                      </a:r>
                      <a:r>
                        <a:rPr lang="it-IT" sz="2200" dirty="0" smtClean="0"/>
                        <a:t>?</a:t>
                      </a:r>
                      <a:endParaRPr lang="it-IT" sz="2200" dirty="0"/>
                    </a:p>
                  </a:txBody>
                  <a:tcPr/>
                </a:tc>
              </a:tr>
              <a:tr h="1890122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ξυμφορᾶς</a:t>
                      </a:r>
                      <a:r>
                        <a:rPr lang="el-GR" sz="2200" dirty="0" smtClean="0"/>
                        <a:t> </a:t>
                      </a:r>
                      <a:r>
                        <a:rPr lang="el-GR" sz="2200" b="1" dirty="0" smtClean="0"/>
                        <a:t>ξύνθημ</a:t>
                      </a:r>
                      <a:r>
                        <a:rPr lang="el-GR" sz="2200" dirty="0" smtClean="0"/>
                        <a:t>᾽ ἐμῆς.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È</a:t>
                      </a:r>
                      <a:r>
                        <a:rPr lang="it-IT" sz="2200" dirty="0" smtClean="0"/>
                        <a:t> il </a:t>
                      </a:r>
                      <a:r>
                        <a:rPr lang="it-IT" sz="2200" dirty="0" smtClean="0">
                          <a:solidFill>
                            <a:srgbClr val="FF0000"/>
                          </a:solidFill>
                        </a:rPr>
                        <a:t>patto</a:t>
                      </a:r>
                      <a:r>
                        <a:rPr lang="it-IT" sz="2200" dirty="0" smtClean="0"/>
                        <a:t> della mia </a:t>
                      </a:r>
                      <a:r>
                        <a:rPr lang="it-IT" sz="2200" dirty="0" smtClean="0">
                          <a:solidFill>
                            <a:srgbClr val="FF0000"/>
                          </a:solidFill>
                        </a:rPr>
                        <a:t>sventura</a:t>
                      </a:r>
                      <a:r>
                        <a:rPr lang="it-IT" sz="2200" dirty="0" smtClean="0"/>
                        <a:t>.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smtClean="0"/>
                        <a:t>è </a:t>
                      </a:r>
                      <a:r>
                        <a:rPr lang="it-IT" sz="2200" dirty="0" smtClean="0">
                          <a:solidFill>
                            <a:srgbClr val="FF0000"/>
                          </a:solidFill>
                        </a:rPr>
                        <a:t>stabilito</a:t>
                      </a:r>
                      <a:r>
                        <a:rPr lang="it-IT" sz="2200" dirty="0" smtClean="0"/>
                        <a:t> dal </a:t>
                      </a:r>
                      <a:r>
                        <a:rPr lang="it-IT" sz="2200" dirty="0" smtClean="0">
                          <a:solidFill>
                            <a:srgbClr val="FF0000"/>
                          </a:solidFill>
                        </a:rPr>
                        <a:t>destino</a:t>
                      </a:r>
                      <a:r>
                        <a:rPr lang="it-IT" sz="2200" dirty="0" smtClean="0"/>
                        <a:t>.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smtClean="0"/>
                        <a:t>The </a:t>
                      </a:r>
                      <a:r>
                        <a:rPr lang="it-IT" sz="2200" dirty="0" err="1" smtClean="0">
                          <a:solidFill>
                            <a:srgbClr val="FF0000"/>
                          </a:solidFill>
                        </a:rPr>
                        <a:t>watchword</a:t>
                      </a:r>
                      <a:r>
                        <a:rPr lang="it-IT" sz="2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2200" i="1" dirty="0" smtClean="0"/>
                        <a:t>(parola d’ordine)</a:t>
                      </a:r>
                      <a:r>
                        <a:rPr lang="it-IT" sz="2200" baseline="0" dirty="0" smtClean="0"/>
                        <a:t> </a:t>
                      </a:r>
                      <a:r>
                        <a:rPr lang="it-IT" sz="2200" dirty="0" smtClean="0"/>
                        <a:t>of </a:t>
                      </a:r>
                      <a:r>
                        <a:rPr lang="it-IT" sz="2200" dirty="0" err="1" smtClean="0"/>
                        <a:t>my</a:t>
                      </a:r>
                      <a:r>
                        <a:rPr lang="it-IT" sz="2200" dirty="0" smtClean="0"/>
                        <a:t> </a:t>
                      </a:r>
                      <a:r>
                        <a:rPr lang="it-IT" sz="2200" dirty="0" smtClean="0">
                          <a:solidFill>
                            <a:srgbClr val="FF0000"/>
                          </a:solidFill>
                        </a:rPr>
                        <a:t>fate</a:t>
                      </a:r>
                      <a:r>
                        <a:rPr lang="it-IT" sz="2200" dirty="0" smtClean="0"/>
                        <a:t>.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smtClean="0"/>
                        <a:t>Le </a:t>
                      </a:r>
                      <a:r>
                        <a:rPr lang="it-IT" sz="2200" dirty="0" err="1" smtClean="0">
                          <a:solidFill>
                            <a:srgbClr val="FF0000"/>
                          </a:solidFill>
                        </a:rPr>
                        <a:t>mot</a:t>
                      </a:r>
                      <a:r>
                        <a:rPr lang="it-IT" sz="2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2200" dirty="0" smtClean="0"/>
                        <a:t>de mon </a:t>
                      </a:r>
                      <a:r>
                        <a:rPr lang="it-IT" sz="2200" dirty="0" err="1" smtClean="0">
                          <a:solidFill>
                            <a:srgbClr val="FF0000"/>
                          </a:solidFill>
                        </a:rPr>
                        <a:t>destin</a:t>
                      </a:r>
                      <a:r>
                        <a:rPr lang="it-IT" sz="2200" dirty="0" smtClean="0"/>
                        <a:t>. </a:t>
                      </a:r>
                      <a:r>
                        <a:rPr lang="it-IT" sz="2200" i="1" dirty="0" smtClean="0"/>
                        <a:t>(La parola –d’ordine? </a:t>
                      </a:r>
                      <a:r>
                        <a:rPr lang="it-IT" sz="2200" i="1" baseline="0" dirty="0" smtClean="0"/>
                        <a:t> </a:t>
                      </a:r>
                      <a:r>
                        <a:rPr lang="it-IT" sz="2200" i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̶</a:t>
                      </a:r>
                      <a:r>
                        <a:rPr lang="it-IT" sz="2200" i="1" dirty="0" smtClean="0"/>
                        <a:t>  del mio destino).</a:t>
                      </a:r>
                      <a:endParaRPr lang="it-IT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È il </a:t>
                      </a:r>
                      <a:r>
                        <a:rPr lang="it-IT" sz="2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segno</a:t>
                      </a:r>
                      <a:r>
                        <a:rPr lang="it-IT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mio </a:t>
                      </a:r>
                      <a:r>
                        <a:rPr lang="it-IT" sz="2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destino</a:t>
                      </a:r>
                      <a:r>
                        <a:rPr lang="it-IT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smtClean="0"/>
                        <a:t>Questo è </a:t>
                      </a:r>
                      <a:r>
                        <a:rPr lang="it-IT" sz="2200" dirty="0" smtClean="0">
                          <a:solidFill>
                            <a:srgbClr val="FF0000"/>
                          </a:solidFill>
                        </a:rPr>
                        <a:t>ciò</a:t>
                      </a:r>
                      <a:r>
                        <a:rPr lang="it-IT" sz="2200" dirty="0" smtClean="0"/>
                        <a:t> che</a:t>
                      </a:r>
                      <a:r>
                        <a:rPr lang="it-IT" sz="2200" baseline="0" dirty="0" smtClean="0"/>
                        <a:t> mi è </a:t>
                      </a:r>
                      <a:r>
                        <a:rPr lang="it-IT" sz="2200" baseline="0" dirty="0" smtClean="0">
                          <a:solidFill>
                            <a:srgbClr val="FF0000"/>
                          </a:solidFill>
                        </a:rPr>
                        <a:t>destinato</a:t>
                      </a:r>
                      <a:r>
                        <a:rPr lang="it-IT" sz="2200" baseline="0" dirty="0" smtClean="0"/>
                        <a:t>.</a:t>
                      </a:r>
                      <a:endParaRPr lang="it-IT" sz="2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uppo 2"/>
          <p:cNvGrpSpPr/>
          <p:nvPr/>
        </p:nvGrpSpPr>
        <p:grpSpPr>
          <a:xfrm>
            <a:off x="3738262" y="1628580"/>
            <a:ext cx="7802977" cy="873991"/>
            <a:chOff x="3786388" y="1532328"/>
            <a:chExt cx="7802977" cy="873991"/>
          </a:xfrm>
        </p:grpSpPr>
        <p:sp>
          <p:nvSpPr>
            <p:cNvPr id="5" name="Parentesi graffa aperta 4"/>
            <p:cNvSpPr/>
            <p:nvPr/>
          </p:nvSpPr>
          <p:spPr>
            <a:xfrm rot="5400000">
              <a:off x="8976033" y="85451"/>
              <a:ext cx="323150" cy="4318585"/>
            </a:xfrm>
            <a:prstGeom prst="leftBrac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786388" y="1532328"/>
              <a:ext cx="7802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/>
                <a:t>Riferiscono </a:t>
              </a:r>
              <a:r>
                <a:rPr lang="el-GR" sz="2400" b="1" dirty="0" smtClean="0"/>
                <a:t>τοῦτο</a:t>
              </a:r>
              <a:r>
                <a:rPr lang="it-IT" sz="2400" dirty="0" smtClean="0"/>
                <a:t> a ciò che Edipo ha appena detto (</a:t>
              </a:r>
              <a:r>
                <a:rPr lang="it-IT" sz="2400" dirty="0" err="1" smtClean="0"/>
                <a:t>vv</a:t>
              </a:r>
              <a:r>
                <a:rPr lang="it-IT" sz="2400" dirty="0" smtClean="0"/>
                <a:t>. 44-45)</a:t>
              </a:r>
              <a:endParaRPr lang="it-IT" sz="2400" dirty="0"/>
            </a:p>
          </p:txBody>
        </p:sp>
      </p:grpSp>
      <p:sp>
        <p:nvSpPr>
          <p:cNvPr id="7" name="Ovale 6"/>
          <p:cNvSpPr/>
          <p:nvPr/>
        </p:nvSpPr>
        <p:spPr>
          <a:xfrm>
            <a:off x="2604908" y="4764506"/>
            <a:ext cx="1133354" cy="417096"/>
          </a:xfrm>
          <a:prstGeom prst="ellipse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81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72246" y="641684"/>
            <a:ext cx="10394112" cy="5469543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latin typeface="Cambria" panose="02040503050406030204" pitchFamily="18" charset="0"/>
                <a:cs typeface="Times New Roman" panose="02020603050405020304" pitchFamily="18" charset="0"/>
              </a:rPr>
              <a:t>Traduzioni consultate:</a:t>
            </a:r>
          </a:p>
          <a:p>
            <a:pPr marL="0" indent="0">
              <a:buNone/>
            </a:pPr>
            <a:endParaRPr lang="it-IT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1" dirty="0" smtClean="0">
                <a:latin typeface="Cambria" panose="02040503050406030204" pitchFamily="18" charset="0"/>
              </a:rPr>
              <a:t>G. Cerri</a:t>
            </a:r>
            <a:r>
              <a:rPr lang="it-IT" dirty="0" smtClean="0">
                <a:latin typeface="Cambria" panose="02040503050406030204" pitchFamily="18" charset="0"/>
              </a:rPr>
              <a:t>, Milano 2008;</a:t>
            </a:r>
          </a:p>
          <a:p>
            <a:pPr marL="0" indent="0">
              <a:buNone/>
            </a:pPr>
            <a:r>
              <a:rPr lang="it-IT" b="1" dirty="0" smtClean="0">
                <a:latin typeface="Cambria" panose="02040503050406030204" pitchFamily="18" charset="0"/>
              </a:rPr>
              <a:t>A. </a:t>
            </a:r>
            <a:r>
              <a:rPr lang="it-IT" b="1" dirty="0" err="1" smtClean="0">
                <a:latin typeface="Cambria" panose="02040503050406030204" pitchFamily="18" charset="0"/>
              </a:rPr>
              <a:t>Rodighiero</a:t>
            </a:r>
            <a:r>
              <a:rPr lang="it-IT" dirty="0" smtClean="0">
                <a:latin typeface="Cambria" panose="02040503050406030204" pitchFamily="18" charset="0"/>
              </a:rPr>
              <a:t>, Venezia 1998;</a:t>
            </a:r>
          </a:p>
          <a:p>
            <a:pPr marL="0" indent="0">
              <a:buNone/>
            </a:pPr>
            <a:r>
              <a:rPr lang="it-IT" b="1" dirty="0" smtClean="0">
                <a:latin typeface="Cambria" panose="02040503050406030204" pitchFamily="18" charset="0"/>
              </a:rPr>
              <a:t>P. </a:t>
            </a:r>
            <a:r>
              <a:rPr lang="it-IT" b="1" dirty="0" err="1" smtClean="0">
                <a:latin typeface="Cambria" panose="02040503050406030204" pitchFamily="18" charset="0"/>
              </a:rPr>
              <a:t>Mazon</a:t>
            </a:r>
            <a:r>
              <a:rPr lang="it-IT" dirty="0" smtClean="0">
                <a:latin typeface="Cambria" panose="02040503050406030204" pitchFamily="18" charset="0"/>
              </a:rPr>
              <a:t>, Parigi 1960-67;</a:t>
            </a:r>
          </a:p>
          <a:p>
            <a:pPr marL="0" indent="0">
              <a:buNone/>
            </a:pPr>
            <a:r>
              <a:rPr lang="it-IT" b="1" dirty="0" smtClean="0">
                <a:latin typeface="Cambria" panose="02040503050406030204" pitchFamily="18" charset="0"/>
              </a:rPr>
              <a:t>F. Ferrari</a:t>
            </a:r>
            <a:r>
              <a:rPr lang="it-IT" dirty="0" smtClean="0">
                <a:latin typeface="Cambria" panose="02040503050406030204" pitchFamily="18" charset="0"/>
              </a:rPr>
              <a:t>, </a:t>
            </a:r>
            <a:r>
              <a:rPr lang="it-IT" dirty="0" smtClean="0">
                <a:latin typeface="Cambria" panose="02040503050406030204" pitchFamily="18" charset="0"/>
              </a:rPr>
              <a:t>Milano 1982;</a:t>
            </a:r>
            <a:endParaRPr lang="it-IT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it-IT" b="1" dirty="0" smtClean="0">
                <a:latin typeface="Cambria" panose="02040503050406030204" pitchFamily="18" charset="0"/>
              </a:rPr>
              <a:t>G. </a:t>
            </a:r>
            <a:r>
              <a:rPr lang="it-IT" b="1" dirty="0" err="1" smtClean="0">
                <a:latin typeface="Cambria" panose="02040503050406030204" pitchFamily="18" charset="0"/>
              </a:rPr>
              <a:t>Paduano</a:t>
            </a:r>
            <a:r>
              <a:rPr lang="it-IT" dirty="0" smtClean="0">
                <a:latin typeface="Cambria" panose="02040503050406030204" pitchFamily="18" charset="0"/>
              </a:rPr>
              <a:t>, Torino 1982;</a:t>
            </a:r>
          </a:p>
          <a:p>
            <a:pPr marL="0" indent="0">
              <a:buNone/>
            </a:pPr>
            <a:r>
              <a:rPr lang="it-IT" b="1" dirty="0" smtClean="0">
                <a:latin typeface="Cambria" panose="02040503050406030204" pitchFamily="18" charset="0"/>
              </a:rPr>
              <a:t>R. </a:t>
            </a:r>
            <a:r>
              <a:rPr lang="it-IT" b="1" dirty="0" err="1" smtClean="0">
                <a:latin typeface="Cambria" panose="02040503050406030204" pitchFamily="18" charset="0"/>
              </a:rPr>
              <a:t>Jebb</a:t>
            </a:r>
            <a:r>
              <a:rPr lang="it-IT" dirty="0" smtClean="0">
                <a:latin typeface="Cambria" panose="02040503050406030204" pitchFamily="18" charset="0"/>
              </a:rPr>
              <a:t>, </a:t>
            </a:r>
            <a:r>
              <a:rPr lang="it-IT" dirty="0" smtClean="0">
                <a:latin typeface="Cambria" panose="02040503050406030204" pitchFamily="18" charset="0"/>
              </a:rPr>
              <a:t>C</a:t>
            </a:r>
            <a:r>
              <a:rPr lang="it-IT" dirty="0" smtClean="0">
                <a:latin typeface="Cambria" panose="02040503050406030204" pitchFamily="18" charset="0"/>
              </a:rPr>
              <a:t>ambridge 1889</a:t>
            </a:r>
            <a:r>
              <a:rPr lang="it-IT" dirty="0" smtClean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69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89363"/>
            <a:ext cx="10515600" cy="98424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Cosa dicono i 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commenti </a:t>
            </a: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 le 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note</a:t>
            </a: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23746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latin typeface="Cambria" panose="02040503050406030204" pitchFamily="18" charset="0"/>
              </a:rPr>
              <a:t>1) Avezzù-</a:t>
            </a:r>
            <a:r>
              <a:rPr lang="it-IT" b="1" dirty="0" err="1" smtClean="0">
                <a:latin typeface="Cambria" panose="02040503050406030204" pitchFamily="18" charset="0"/>
              </a:rPr>
              <a:t>Guidorizzi</a:t>
            </a:r>
            <a:r>
              <a:rPr lang="it-IT" b="1" dirty="0" smtClean="0">
                <a:latin typeface="Cambria" panose="02040503050406030204" pitchFamily="18" charset="0"/>
              </a:rPr>
              <a:t>:</a:t>
            </a:r>
            <a:endParaRPr lang="it-IT" b="1" dirty="0">
              <a:latin typeface="Cambria" panose="02040503050406030204" pitchFamily="18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915474" y="4765448"/>
            <a:ext cx="9267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ambria" panose="02040503050406030204" pitchFamily="18" charset="0"/>
              </a:rPr>
              <a:t>ξυμφορά</a:t>
            </a:r>
            <a:r>
              <a:rPr lang="it-IT" sz="2400" dirty="0" smtClean="0">
                <a:latin typeface="Cambria" panose="02040503050406030204" pitchFamily="18" charset="0"/>
              </a:rPr>
              <a:t>: </a:t>
            </a:r>
            <a:r>
              <a:rPr lang="it-IT" sz="2400" dirty="0" smtClean="0">
                <a:latin typeface="Cambria" panose="02040503050406030204" pitchFamily="18" charset="0"/>
              </a:rPr>
              <a:t>ambiguità tra «destino» e «sventura</a:t>
            </a:r>
            <a:r>
              <a:rPr lang="it-IT" sz="2400" dirty="0" smtClean="0">
                <a:latin typeface="Cambria" panose="02040503050406030204" pitchFamily="18" charset="0"/>
              </a:rPr>
              <a:t>»</a:t>
            </a:r>
            <a:endParaRPr lang="it-IT" sz="2400" dirty="0" smtClean="0">
              <a:latin typeface="Cambria" panose="02040503050406030204" pitchFamily="18" charset="0"/>
            </a:endParaRPr>
          </a:p>
          <a:p>
            <a:r>
              <a:rPr lang="el-GR" sz="2400" b="1" dirty="0" smtClean="0">
                <a:latin typeface="Cambria" panose="02040503050406030204" pitchFamily="18" charset="0"/>
              </a:rPr>
              <a:t>ξύνθημ</a:t>
            </a:r>
            <a:r>
              <a:rPr lang="el-GR" sz="24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α</a:t>
            </a:r>
            <a:r>
              <a:rPr lang="it-IT" sz="2400" dirty="0" smtClean="0">
                <a:latin typeface="Cambria" panose="02040503050406030204" pitchFamily="18" charset="0"/>
              </a:rPr>
              <a:t>: glossato con </a:t>
            </a:r>
            <a:r>
              <a:rPr lang="el-GR" sz="2400" dirty="0" smtClean="0">
                <a:latin typeface="Cambria" panose="02040503050406030204" pitchFamily="18" charset="0"/>
              </a:rPr>
              <a:t>σὐμβολον</a:t>
            </a:r>
            <a:r>
              <a:rPr lang="it-IT" sz="2400" dirty="0" smtClean="0">
                <a:latin typeface="Cambria" panose="02040503050406030204" pitchFamily="18" charset="0"/>
              </a:rPr>
              <a:t> (segno di riconoscimento? indizio? segnale? simbolo? patto?)</a:t>
            </a:r>
            <a:endParaRPr lang="it-IT" sz="2400" dirty="0">
              <a:latin typeface="Cambria" panose="02040503050406030204" pitchFamily="18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838200" y="2486429"/>
            <a:ext cx="9267826" cy="2246647"/>
            <a:chOff x="838200" y="2486429"/>
            <a:chExt cx="9267826" cy="2246647"/>
          </a:xfrm>
        </p:grpSpPr>
        <p:grpSp>
          <p:nvGrpSpPr>
            <p:cNvPr id="12" name="Gruppo 11"/>
            <p:cNvGrpSpPr/>
            <p:nvPr/>
          </p:nvGrpSpPr>
          <p:grpSpPr>
            <a:xfrm>
              <a:off x="838200" y="2486429"/>
              <a:ext cx="9267826" cy="2246647"/>
              <a:chOff x="838200" y="2486429"/>
              <a:chExt cx="9267826" cy="2246647"/>
            </a:xfrm>
          </p:grpSpPr>
          <p:grpSp>
            <p:nvGrpSpPr>
              <p:cNvPr id="28" name="Gruppo 27"/>
              <p:cNvGrpSpPr/>
              <p:nvPr/>
            </p:nvGrpSpPr>
            <p:grpSpPr>
              <a:xfrm>
                <a:off x="838200" y="2486429"/>
                <a:ext cx="9267826" cy="2246647"/>
                <a:chOff x="1192132" y="2614613"/>
                <a:chExt cx="9807736" cy="2768447"/>
              </a:xfrm>
            </p:grpSpPr>
            <p:grpSp>
              <p:nvGrpSpPr>
                <p:cNvPr id="26" name="Gruppo 25"/>
                <p:cNvGrpSpPr/>
                <p:nvPr/>
              </p:nvGrpSpPr>
              <p:grpSpPr>
                <a:xfrm>
                  <a:off x="1192132" y="2757486"/>
                  <a:ext cx="9807736" cy="2625574"/>
                  <a:chOff x="1192132" y="2757486"/>
                  <a:chExt cx="9807736" cy="2625574"/>
                </a:xfrm>
              </p:grpSpPr>
              <p:grpSp>
                <p:nvGrpSpPr>
                  <p:cNvPr id="24" name="Gruppo 23"/>
                  <p:cNvGrpSpPr/>
                  <p:nvPr/>
                </p:nvGrpSpPr>
                <p:grpSpPr>
                  <a:xfrm>
                    <a:off x="1192132" y="2757486"/>
                    <a:ext cx="9807736" cy="2271712"/>
                    <a:chOff x="1192132" y="2757486"/>
                    <a:chExt cx="9807736" cy="2271712"/>
                  </a:xfrm>
                </p:grpSpPr>
                <p:pic>
                  <p:nvPicPr>
                    <p:cNvPr id="4" name="Immagine 3"/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7754" r="4412" b="28953"/>
                    <a:stretch/>
                  </p:blipFill>
                  <p:spPr>
                    <a:xfrm>
                      <a:off x="1192132" y="2757486"/>
                      <a:ext cx="9807736" cy="2271712"/>
                    </a:xfrm>
                    <a:prstGeom prst="round2SameRect">
                      <a:avLst>
                        <a:gd name="adj1" fmla="val 16667"/>
                        <a:gd name="adj2" fmla="val 0"/>
                      </a:avLst>
                    </a:prstGeom>
                  </p:spPr>
                </p:pic>
                <p:cxnSp>
                  <p:nvCxnSpPr>
                    <p:cNvPr id="7" name="Connettore 1 6"/>
                    <p:cNvCxnSpPr/>
                    <p:nvPr/>
                  </p:nvCxnSpPr>
                  <p:spPr>
                    <a:xfrm flipV="1">
                      <a:off x="2971800" y="4972046"/>
                      <a:ext cx="1157288" cy="23829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" name="Connettore 1 10"/>
                    <p:cNvCxnSpPr/>
                    <p:nvPr/>
                  </p:nvCxnSpPr>
                  <p:spPr>
                    <a:xfrm>
                      <a:off x="9539289" y="3752853"/>
                      <a:ext cx="947736" cy="476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Connettore 1 13"/>
                    <p:cNvCxnSpPr/>
                    <p:nvPr/>
                  </p:nvCxnSpPr>
                  <p:spPr>
                    <a:xfrm>
                      <a:off x="1624013" y="4238628"/>
                      <a:ext cx="354807" cy="476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" name="Rettangolo 24"/>
                  <p:cNvSpPr/>
                  <p:nvPr/>
                </p:nvSpPr>
                <p:spPr>
                  <a:xfrm>
                    <a:off x="4708606" y="4935400"/>
                    <a:ext cx="5878432" cy="4476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27" name="Rettangolo 26"/>
                <p:cNvSpPr/>
                <p:nvPr/>
              </p:nvSpPr>
              <p:spPr>
                <a:xfrm>
                  <a:off x="1624013" y="2614613"/>
                  <a:ext cx="354807" cy="2857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6" name="Connettore 1 5"/>
              <p:cNvCxnSpPr/>
              <p:nvPr/>
            </p:nvCxnSpPr>
            <p:spPr>
              <a:xfrm flipV="1">
                <a:off x="1918952" y="2884869"/>
                <a:ext cx="2395471" cy="5151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0" name="Rettangolo 9"/>
              <p:cNvSpPr/>
              <p:nvPr/>
            </p:nvSpPr>
            <p:spPr>
              <a:xfrm>
                <a:off x="1481070" y="2524259"/>
                <a:ext cx="746975" cy="141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3" name="Rettangolo 12"/>
            <p:cNvSpPr/>
            <p:nvPr/>
          </p:nvSpPr>
          <p:spPr>
            <a:xfrm>
              <a:off x="8725851" y="4026568"/>
              <a:ext cx="990071" cy="419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605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97923" y="555111"/>
            <a:ext cx="10199887" cy="760597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latin typeface="Cambria" panose="02040503050406030204" pitchFamily="18" charset="0"/>
              </a:rPr>
              <a:t>2) </a:t>
            </a:r>
            <a:r>
              <a:rPr lang="it-IT" b="1" dirty="0" err="1">
                <a:latin typeface="Cambria" panose="02040503050406030204" pitchFamily="18" charset="0"/>
              </a:rPr>
              <a:t>Meineke</a:t>
            </a:r>
            <a:r>
              <a:rPr lang="it-IT" b="1" dirty="0">
                <a:latin typeface="Cambria" panose="02040503050406030204" pitchFamily="18" charset="0"/>
              </a:rPr>
              <a:t> </a:t>
            </a:r>
            <a:r>
              <a:rPr lang="it-IT" sz="2400" dirty="0" smtClean="0"/>
              <a:t>(</a:t>
            </a:r>
            <a:r>
              <a:rPr lang="it-IT" sz="2400" i="1" dirty="0" err="1" smtClean="0"/>
              <a:t>Sophoclis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Oedipus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Coloneus</a:t>
            </a:r>
            <a:r>
              <a:rPr lang="it-IT" sz="2400" dirty="0" smtClean="0"/>
              <a:t>, </a:t>
            </a:r>
            <a:r>
              <a:rPr lang="it-IT" sz="2400" dirty="0" err="1" smtClean="0"/>
              <a:t>Berolini</a:t>
            </a:r>
            <a:r>
              <a:rPr lang="it-IT" sz="2400" dirty="0" smtClean="0"/>
              <a:t> 1863):</a:t>
            </a:r>
          </a:p>
          <a:p>
            <a:pPr marL="0" indent="0">
              <a:buNone/>
            </a:pPr>
            <a:endParaRPr lang="it-IT" sz="24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1790163" y="1315708"/>
            <a:ext cx="7701566" cy="3071089"/>
            <a:chOff x="1790163" y="1315708"/>
            <a:chExt cx="7701566" cy="3071089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0" t="72500" r="4981" b="7500"/>
            <a:stretch/>
          </p:blipFill>
          <p:spPr>
            <a:xfrm>
              <a:off x="1790163" y="1315708"/>
              <a:ext cx="7701566" cy="3071089"/>
            </a:xfrm>
            <a:prstGeom prst="rect">
              <a:avLst/>
            </a:prstGeom>
          </p:spPr>
        </p:pic>
        <p:cxnSp>
          <p:nvCxnSpPr>
            <p:cNvPr id="8" name="Connettore 1 7"/>
            <p:cNvCxnSpPr/>
            <p:nvPr/>
          </p:nvCxnSpPr>
          <p:spPr>
            <a:xfrm>
              <a:off x="2665928" y="3374264"/>
              <a:ext cx="2150771" cy="12879"/>
            </a:xfrm>
            <a:prstGeom prst="line">
              <a:avLst/>
            </a:prstGeom>
            <a:ln w="412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>
              <a:off x="2007153" y="4023124"/>
              <a:ext cx="2500452" cy="7963"/>
            </a:xfrm>
            <a:prstGeom prst="line">
              <a:avLst/>
            </a:prstGeom>
            <a:ln w="412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CasellaDiTesto 11"/>
          <p:cNvSpPr txBox="1"/>
          <p:nvPr/>
        </p:nvSpPr>
        <p:spPr>
          <a:xfrm>
            <a:off x="1397923" y="4577704"/>
            <a:ext cx="9956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ambria" panose="02040503050406030204" pitchFamily="18" charset="0"/>
              </a:rPr>
              <a:t>τί </a:t>
            </a:r>
            <a:r>
              <a:rPr lang="el-GR" sz="2400" b="1" dirty="0">
                <a:latin typeface="Cambria" panose="02040503050406030204" pitchFamily="18" charset="0"/>
              </a:rPr>
              <a:t>δ᾽ ἐστὶ τοῦτο</a:t>
            </a:r>
            <a:r>
              <a:rPr lang="el-GR" sz="2400" b="1" dirty="0" smtClean="0">
                <a:latin typeface="Cambria" panose="02040503050406030204" pitchFamily="18" charset="0"/>
              </a:rPr>
              <a:t>;</a:t>
            </a:r>
            <a:r>
              <a:rPr lang="it-IT" sz="2400" b="1" dirty="0" smtClean="0">
                <a:latin typeface="Cambria" panose="02040503050406030204" pitchFamily="18" charset="0"/>
              </a:rPr>
              <a:t> </a:t>
            </a:r>
            <a:r>
              <a:rPr lang="it-IT" sz="2400" dirty="0" smtClean="0">
                <a:latin typeface="Cambria" panose="02040503050406030204" pitchFamily="18" charset="0"/>
              </a:rPr>
              <a:t>→ In nome di cosa, perché non ti alzi? </a:t>
            </a:r>
          </a:p>
          <a:p>
            <a:endParaRPr lang="it-IT" sz="2400" i="1" dirty="0" smtClean="0">
              <a:latin typeface="Cambria" panose="02040503050406030204" pitchFamily="18" charset="0"/>
            </a:endParaRPr>
          </a:p>
          <a:p>
            <a:r>
              <a:rPr lang="el-GR" sz="2400" b="1" dirty="0">
                <a:latin typeface="Cambria" panose="02040503050406030204" pitchFamily="18" charset="0"/>
              </a:rPr>
              <a:t>ξυμφορᾶς </a:t>
            </a:r>
            <a:r>
              <a:rPr lang="el-GR" sz="2400" b="1" dirty="0" smtClean="0">
                <a:latin typeface="Cambria" panose="02040503050406030204" pitchFamily="18" charset="0"/>
              </a:rPr>
              <a:t>ξύνθημ</a:t>
            </a:r>
            <a:r>
              <a:rPr lang="el-GR" sz="24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α</a:t>
            </a:r>
            <a:r>
              <a:rPr lang="it-IT" sz="24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it-IT" sz="2400" dirty="0" smtClean="0">
                <a:latin typeface="Cambria" panose="02040503050406030204" pitchFamily="18" charset="0"/>
              </a:rPr>
              <a:t>→ È il </a:t>
            </a:r>
            <a:r>
              <a:rPr lang="el-GR" sz="2400" dirty="0" smtClean="0">
                <a:latin typeface="Cambria" panose="02040503050406030204" pitchFamily="18" charset="0"/>
              </a:rPr>
              <a:t>σὐμβολον</a:t>
            </a:r>
            <a:r>
              <a:rPr lang="it-IT" sz="2400" dirty="0" smtClean="0">
                <a:latin typeface="Cambria" panose="02040503050406030204" pitchFamily="18" charset="0"/>
              </a:rPr>
              <a:t> (?) della </a:t>
            </a:r>
            <a:r>
              <a:rPr lang="el-GR" sz="2400" dirty="0" smtClean="0">
                <a:latin typeface="Cambria" panose="02040503050406030204" pitchFamily="18" charset="0"/>
              </a:rPr>
              <a:t>συμφορ</a:t>
            </a:r>
            <a:r>
              <a:rPr lang="el-GR" sz="2400" dirty="0" smtClean="0">
                <a:latin typeface="Cambria" panose="02040503050406030204" pitchFamily="18" charset="0"/>
                <a:cs typeface="Calibri" panose="020F0502020204030204" pitchFamily="34" charset="0"/>
              </a:rPr>
              <a:t>ά</a:t>
            </a:r>
            <a:r>
              <a:rPr lang="it-IT" sz="2400" dirty="0" smtClean="0">
                <a:latin typeface="Cambria" panose="02040503050406030204" pitchFamily="18" charset="0"/>
                <a:cs typeface="Calibri" panose="020F0502020204030204" pitchFamily="34" charset="0"/>
              </a:rPr>
              <a:t> (?), il fatto che io sia arrivato nel santuario delle Erinni.</a:t>
            </a:r>
            <a:endParaRPr lang="it-IT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45338"/>
            <a:ext cx="10515600" cy="1062622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Cambria" panose="02040503050406030204" pitchFamily="18" charset="0"/>
                <a:ea typeface="+mn-ea"/>
                <a:cs typeface="+mn-cs"/>
              </a:rPr>
              <a:t>3) </a:t>
            </a:r>
            <a:r>
              <a:rPr lang="it-IT" sz="2800" b="1" dirty="0" err="1" smtClean="0">
                <a:latin typeface="Cambria" panose="02040503050406030204" pitchFamily="18" charset="0"/>
                <a:ea typeface="+mn-ea"/>
                <a:cs typeface="+mn-cs"/>
              </a:rPr>
              <a:t>Jebb</a:t>
            </a:r>
            <a:r>
              <a:rPr lang="it-IT" sz="2800" b="1" dirty="0" smtClean="0"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it-IT" sz="2400" i="1" dirty="0">
                <a:latin typeface="+mn-lt"/>
                <a:ea typeface="+mn-ea"/>
                <a:cs typeface="+mn-cs"/>
              </a:rPr>
              <a:t>(</a:t>
            </a:r>
            <a:r>
              <a:rPr lang="en-US" sz="2400" i="1" dirty="0" smtClean="0">
                <a:latin typeface="+mn-lt"/>
                <a:ea typeface="+mn-ea"/>
                <a:cs typeface="+mn-cs"/>
              </a:rPr>
              <a:t>Sophocles</a:t>
            </a:r>
            <a:r>
              <a:rPr lang="en-US" sz="2400" i="1" dirty="0">
                <a:latin typeface="+mn-lt"/>
                <a:ea typeface="+mn-ea"/>
                <a:cs typeface="+mn-cs"/>
              </a:rPr>
              <a:t>. </a:t>
            </a:r>
            <a:r>
              <a:rPr lang="en-US" sz="2400" i="1" dirty="0">
                <a:latin typeface="+mn-lt"/>
                <a:ea typeface="+mn-ea"/>
                <a:cs typeface="+mn-cs"/>
              </a:rPr>
              <a:t>The Plays and Fragments, II. The Oedipus </a:t>
            </a:r>
            <a:r>
              <a:rPr lang="en-US" sz="2400" i="1" dirty="0" err="1">
                <a:latin typeface="+mn-lt"/>
                <a:ea typeface="+mn-ea"/>
                <a:cs typeface="+mn-cs"/>
              </a:rPr>
              <a:t>Coloneus</a:t>
            </a:r>
            <a:r>
              <a:rPr lang="en-US" sz="2400" i="1" dirty="0">
                <a:latin typeface="+mn-lt"/>
                <a:ea typeface="+mn-ea"/>
                <a:cs typeface="+mn-cs"/>
              </a:rPr>
              <a:t>, Cambridge </a:t>
            </a:r>
            <a:r>
              <a:rPr lang="en-US" sz="2400" i="1" dirty="0" smtClean="0">
                <a:latin typeface="+mn-lt"/>
                <a:ea typeface="+mn-ea"/>
                <a:cs typeface="+mn-cs"/>
              </a:rPr>
              <a:t>1889)</a:t>
            </a:r>
            <a:endParaRPr lang="it-IT" sz="2400" i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95924" y="2374232"/>
            <a:ext cx="9396663" cy="3208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</a:t>
            </a:r>
            <a:r>
              <a:rPr lang="en-US" sz="1400" b="1" dirty="0" smtClean="0">
                <a:latin typeface="Cambria" panose="02040503050406030204" pitchFamily="18" charset="0"/>
                <a:sym typeface="Wingdings" panose="05000000000000000000" pitchFamily="2" charset="2"/>
              </a:rPr>
              <a:t>  </a:t>
            </a:r>
            <a:r>
              <a:rPr lang="en-US" sz="2400" b="1" dirty="0" err="1" smtClean="0">
                <a:latin typeface="Cambria" panose="02040503050406030204" pitchFamily="18" charset="0"/>
              </a:rPr>
              <a:t>τί</a:t>
            </a:r>
            <a:r>
              <a:rPr lang="en-US" sz="2400" b="1" dirty="0" smtClean="0">
                <a:latin typeface="Cambria" panose="020405030504060302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</a:rPr>
              <a:t>δ᾽ </a:t>
            </a:r>
            <a:r>
              <a:rPr lang="en-US" sz="2400" b="1" dirty="0" err="1">
                <a:latin typeface="Cambria" panose="02040503050406030204" pitchFamily="18" charset="0"/>
              </a:rPr>
              <a:t>ἐστὶ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</a:rPr>
              <a:t>τοῦτο</a:t>
            </a:r>
            <a:r>
              <a:rPr lang="en-US" sz="2400" b="1" dirty="0">
                <a:latin typeface="Cambria" panose="02040503050406030204" pitchFamily="18" charset="0"/>
              </a:rPr>
              <a:t>; </a:t>
            </a:r>
            <a:r>
              <a:rPr lang="en-US" sz="2400" dirty="0" smtClean="0">
                <a:latin typeface="Cambria" panose="02040503050406030204" pitchFamily="18" charset="0"/>
              </a:rPr>
              <a:t>→ What </a:t>
            </a:r>
            <a:r>
              <a:rPr lang="en-US" sz="2400" dirty="0">
                <a:latin typeface="Cambria" panose="02040503050406030204" pitchFamily="18" charset="0"/>
              </a:rPr>
              <a:t>means </a:t>
            </a:r>
            <a:r>
              <a:rPr lang="en-US" sz="2400" dirty="0" smtClean="0">
                <a:latin typeface="Cambria" panose="02040503050406030204" pitchFamily="18" charset="0"/>
              </a:rPr>
              <a:t>this? What </a:t>
            </a:r>
            <a:r>
              <a:rPr lang="en-US" sz="2400" dirty="0">
                <a:latin typeface="Cambria" panose="02040503050406030204" pitchFamily="18" charset="0"/>
              </a:rPr>
              <a:t>has this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sudden resolve </a:t>
            </a:r>
            <a:r>
              <a:rPr lang="en-US" sz="2400" dirty="0">
                <a:latin typeface="Cambria" panose="02040503050406030204" pitchFamily="18" charset="0"/>
              </a:rPr>
              <a:t>to do with the mention of the Eumenides</a:t>
            </a:r>
            <a:r>
              <a:rPr lang="en-US" sz="2400" dirty="0" smtClean="0">
                <a:latin typeface="Cambria" panose="02040503050406030204" pitchFamily="18" charset="0"/>
              </a:rPr>
              <a:t>? </a:t>
            </a:r>
          </a:p>
          <a:p>
            <a:pPr marL="0" indent="0">
              <a:buNone/>
            </a:pPr>
            <a:endParaRPr lang="it-IT" sz="4400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</a:t>
            </a:r>
            <a:r>
              <a:rPr lang="en-US" sz="2400" b="1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l-GR" sz="2400" b="1" dirty="0" smtClean="0">
                <a:latin typeface="Cambria" panose="02040503050406030204" pitchFamily="18" charset="0"/>
              </a:rPr>
              <a:t>σύνθημα</a:t>
            </a:r>
            <a:r>
              <a:rPr lang="en-US" sz="2400" b="1" dirty="0" smtClean="0"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= something agreed upon (</a:t>
            </a:r>
            <a:r>
              <a:rPr lang="en-US" sz="2400" dirty="0" err="1" smtClean="0">
                <a:latin typeface="Cambria" panose="02040503050406030204" pitchFamily="18" charset="0"/>
              </a:rPr>
              <a:t>συντίθεμ</a:t>
            </a:r>
            <a:r>
              <a:rPr lang="en-US" sz="2400" dirty="0" smtClean="0">
                <a:latin typeface="Cambria" panose="02040503050406030204" pitchFamily="18" charset="0"/>
              </a:rPr>
              <a:t>αι), as e.g. a military watchword [</a:t>
            </a:r>
            <a:r>
              <a:rPr lang="en-US" sz="2400" i="1" dirty="0" err="1" smtClean="0">
                <a:latin typeface="Cambria" panose="02040503050406030204" pitchFamily="18" charset="0"/>
              </a:rPr>
              <a:t>parola</a:t>
            </a:r>
            <a:r>
              <a:rPr lang="en-US" sz="2400" i="1" dirty="0" smtClean="0">
                <a:latin typeface="Cambria" panose="02040503050406030204" pitchFamily="18" charset="0"/>
              </a:rPr>
              <a:t> </a:t>
            </a:r>
            <a:r>
              <a:rPr lang="en-US" sz="2400" i="1" dirty="0" err="1" smtClean="0">
                <a:latin typeface="Cambria" panose="02040503050406030204" pitchFamily="18" charset="0"/>
              </a:rPr>
              <a:t>d’ordine</a:t>
            </a:r>
            <a:r>
              <a:rPr lang="en-US" sz="2400" dirty="0" smtClean="0">
                <a:latin typeface="Cambria" panose="02040503050406030204" pitchFamily="18" charset="0"/>
              </a:rPr>
              <a:t>] (Her. 9.98). </a:t>
            </a:r>
          </a:p>
        </p:txBody>
      </p:sp>
    </p:spTree>
    <p:extLst>
      <p:ext uri="{BB962C8B-B14F-4D97-AF65-F5344CB8AC3E}">
        <p14:creationId xmlns:p14="http://schemas.microsoft.com/office/powerpoint/2010/main" val="20967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Concentriamoci sul </a:t>
            </a:r>
            <a:r>
              <a:rPr lang="el-GR" sz="4000" b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σύνθημα</a:t>
            </a:r>
            <a:r>
              <a:rPr lang="it-IT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it-IT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0653" y="2146468"/>
            <a:ext cx="1034314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σύνθημα</a:t>
            </a:r>
            <a:r>
              <a:rPr lang="en-US" dirty="0" smtClean="0">
                <a:latin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</a:rPr>
              <a:t>segnale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concordato</a:t>
            </a:r>
            <a:r>
              <a:rPr lang="en-US" dirty="0">
                <a:latin typeface="Cambria" panose="02040503050406030204" pitchFamily="18" charset="0"/>
              </a:rPr>
              <a:t> con </a:t>
            </a:r>
            <a:r>
              <a:rPr lang="en-US" dirty="0" smtClean="0">
                <a:latin typeface="Cambria" panose="02040503050406030204" pitchFamily="18" charset="0"/>
              </a:rPr>
              <a:t>Apollo = </a:t>
            </a:r>
            <a:r>
              <a:rPr lang="en-US" dirty="0" err="1">
                <a:latin typeface="Cambria" panose="02040503050406030204" pitchFamily="18" charset="0"/>
              </a:rPr>
              <a:t>raggiungimento</a:t>
            </a:r>
            <a:r>
              <a:rPr lang="en-US" dirty="0">
                <a:latin typeface="Cambria" panose="02040503050406030204" pitchFamily="18" charset="0"/>
              </a:rPr>
              <a:t> del </a:t>
            </a:r>
            <a:r>
              <a:rPr lang="en-US" dirty="0" err="1">
                <a:latin typeface="Cambria" panose="02040503050406030204" pitchFamily="18" charset="0"/>
              </a:rPr>
              <a:t>santuario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delle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l-GR" dirty="0">
                <a:latin typeface="Cambria" panose="02040503050406030204" pitchFamily="18" charset="0"/>
              </a:rPr>
              <a:t>Σεμναί</a:t>
            </a:r>
            <a:r>
              <a:rPr lang="en-US" dirty="0" smtClean="0">
                <a:latin typeface="Cambria" panose="02040503050406030204" pitchFamily="18" charset="0"/>
              </a:rPr>
              <a:t>, </a:t>
            </a:r>
            <a:r>
              <a:rPr lang="en-US" dirty="0">
                <a:latin typeface="Cambria" panose="02040503050406030204" pitchFamily="18" charset="0"/>
              </a:rPr>
              <a:t>dove </a:t>
            </a:r>
            <a:r>
              <a:rPr lang="en-US" dirty="0" err="1">
                <a:latin typeface="Cambria" panose="02040503050406030204" pitchFamily="18" charset="0"/>
              </a:rPr>
              <a:t>Edipo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troverà</a:t>
            </a:r>
            <a:r>
              <a:rPr lang="en-US" dirty="0">
                <a:latin typeface="Cambria" panose="02040503050406030204" pitchFamily="18" charset="0"/>
              </a:rPr>
              <a:t> pace (v. 90</a:t>
            </a:r>
            <a:r>
              <a:rPr lang="en-US" dirty="0" smtClean="0">
                <a:latin typeface="Cambria" panose="02040503050406030204" pitchFamily="18" charset="0"/>
              </a:rPr>
              <a:t>);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600" dirty="0">
                <a:latin typeface="Cambria" panose="02040503050406030204" pitchFamily="18" charset="0"/>
                <a:sym typeface="Wingdings" panose="05000000000000000000" pitchFamily="2" charset="2"/>
              </a:rPr>
              <a:t></a:t>
            </a:r>
            <a:r>
              <a:rPr lang="it-IT" dirty="0">
                <a:latin typeface="Cambria" panose="02040503050406030204" pitchFamily="18" charset="0"/>
                <a:sym typeface="Wingdings" panose="05000000000000000000" pitchFamily="2" charset="2"/>
              </a:rPr>
              <a:t> C</a:t>
            </a:r>
            <a:r>
              <a:rPr lang="en-US" dirty="0" err="1">
                <a:latin typeface="Cambria" panose="02040503050406030204" pitchFamily="18" charset="0"/>
              </a:rPr>
              <a:t>onnessione</a:t>
            </a:r>
            <a:r>
              <a:rPr lang="en-US" dirty="0">
                <a:latin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</a:rPr>
              <a:t>συντίθεμ</a:t>
            </a:r>
            <a:r>
              <a:rPr lang="en-US" b="1" dirty="0">
                <a:latin typeface="Cambria" panose="02040503050406030204" pitchFamily="18" charset="0"/>
              </a:rPr>
              <a:t>αι</a:t>
            </a:r>
            <a:r>
              <a:rPr lang="en-US" dirty="0">
                <a:latin typeface="Cambria" panose="02040503050406030204" pitchFamily="18" charset="0"/>
              </a:rPr>
              <a:t> (= accordarsi, convenire, stabilire), mai con </a:t>
            </a:r>
            <a:r>
              <a:rPr lang="en-US" b="1" dirty="0">
                <a:latin typeface="Cambria" panose="02040503050406030204" pitchFamily="18" charset="0"/>
              </a:rPr>
              <a:t>συντίθημι</a:t>
            </a:r>
            <a:r>
              <a:rPr lang="en-US" dirty="0">
                <a:latin typeface="Cambria" panose="02040503050406030204" pitchFamily="18" charset="0"/>
              </a:rPr>
              <a:t> (nell’accezione di “mettere per breve tempo insieme”).</a:t>
            </a:r>
            <a:endParaRPr lang="it-IT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ambria" panose="02040503050406030204" pitchFamily="18" charset="0"/>
              </a:rPr>
              <a:t>Edipo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chiama</a:t>
            </a:r>
            <a:r>
              <a:rPr lang="en-US" dirty="0" smtClean="0">
                <a:latin typeface="Cambria" panose="02040503050406030204" pitchFamily="18" charset="0"/>
              </a:rPr>
              <a:t> la </a:t>
            </a:r>
            <a:r>
              <a:rPr lang="en-US" dirty="0" err="1" smtClean="0">
                <a:latin typeface="Cambria" panose="02040503050406030204" pitchFamily="18" charset="0"/>
              </a:rPr>
              <a:t>preghiera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ai</a:t>
            </a:r>
            <a:r>
              <a:rPr lang="en-US" dirty="0">
                <a:latin typeface="Cambria" panose="02040503050406030204" pitchFamily="18" charset="0"/>
              </a:rPr>
              <a:t> vv. 44-45 </a:t>
            </a:r>
            <a:r>
              <a:rPr lang="en-US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σύνθημ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del suo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destino</a:t>
            </a:r>
            <a:r>
              <a:rPr lang="en-US" dirty="0">
                <a:latin typeface="Cambria" panose="02040503050406030204" pitchFamily="18" charset="0"/>
              </a:rPr>
              <a:t>:</a:t>
            </a:r>
            <a:r>
              <a:rPr lang="en-US" dirty="0" smtClean="0">
                <a:latin typeface="Cambria" panose="02040503050406030204" pitchFamily="18" charset="0"/>
              </a:rPr>
              <a:t> incarna </a:t>
            </a:r>
            <a:r>
              <a:rPr lang="en-US" dirty="0">
                <a:latin typeface="Cambria" panose="02040503050406030204" pitchFamily="18" charset="0"/>
              </a:rPr>
              <a:t>i due nuclei del </a:t>
            </a:r>
            <a:r>
              <a:rPr lang="en-US" dirty="0" smtClean="0">
                <a:latin typeface="Cambria" panose="02040503050406030204" pitchFamily="18" charset="0"/>
              </a:rPr>
              <a:t>σύνθημα = </a:t>
            </a:r>
            <a:r>
              <a:rPr lang="en-US" dirty="0">
                <a:latin typeface="Cambria" panose="02040503050406030204" pitchFamily="18" charset="0"/>
              </a:rPr>
              <a:t>“Qui ci sono le Eumenidi, qui mi fermo”.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20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720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Courier New</vt:lpstr>
      <vt:lpstr>Times New Roman</vt:lpstr>
      <vt:lpstr>Wingdings</vt:lpstr>
      <vt:lpstr>Tema di Office</vt:lpstr>
      <vt:lpstr>Sofocle, Edipo a Colono, v.46:  riferimento ad una realtà scenica?</vt:lpstr>
      <vt:lpstr>Due punti problematici:</vt:lpstr>
      <vt:lpstr>Presentazione standard di PowerPoint</vt:lpstr>
      <vt:lpstr> Cosa dicono le traduzioni?</vt:lpstr>
      <vt:lpstr>Presentazione standard di PowerPoint</vt:lpstr>
      <vt:lpstr>Cosa dicono i commenti e le note?</vt:lpstr>
      <vt:lpstr>Presentazione standard di PowerPoint</vt:lpstr>
      <vt:lpstr>3) Jebb (Sophocles. The Plays and Fragments, II. The Oedipus Coloneus, Cambridge 1889)</vt:lpstr>
      <vt:lpstr>Concentriamoci sul σύνθημα…</vt:lpstr>
      <vt:lpstr>Nascono altri problemi!</vt:lpstr>
      <vt:lpstr>Presentazione standard di PowerPoint</vt:lpstr>
      <vt:lpstr>Proposta:   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Sofocle, Edipo a Colono, v. 46: riferimento ad una realtà scenica?</dc:title>
  <dc:creator>SILVIA STOPPONI</dc:creator>
  <cp:lastModifiedBy>SILVIA STOPPONI</cp:lastModifiedBy>
  <cp:revision>32</cp:revision>
  <dcterms:created xsi:type="dcterms:W3CDTF">2018-03-16T22:43:08Z</dcterms:created>
  <dcterms:modified xsi:type="dcterms:W3CDTF">2018-03-17T12:51:55Z</dcterms:modified>
</cp:coreProperties>
</file>